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F7CF3F-FE4F-4E54-98C2-21FF3000888B}"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3ADA2F6-7E9F-4807-87D4-1FB08FA0505F}"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F7CF3F-FE4F-4E54-98C2-21FF3000888B}"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ADA2F6-7E9F-4807-87D4-1FB08FA0505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عملية التنفس </a:t>
            </a:r>
            <a:br>
              <a:rPr lang="ar-IQ" dirty="0" smtClean="0"/>
            </a:br>
            <a:r>
              <a:rPr lang="ar-IQ" dirty="0"/>
              <a:t/>
            </a:r>
            <a:br>
              <a:rPr lang="ar-IQ" dirty="0"/>
            </a:br>
            <a:r>
              <a:rPr lang="ar-IQ" dirty="0" err="1" smtClean="0"/>
              <a:t>أ</a:t>
            </a:r>
            <a:r>
              <a:rPr lang="ar-IQ" dirty="0" smtClean="0"/>
              <a:t>.د </a:t>
            </a:r>
            <a:r>
              <a:rPr lang="ar-IQ" dirty="0" smtClean="0"/>
              <a:t>ياسين حبيب </a:t>
            </a:r>
            <a:r>
              <a:rPr lang="ar-IQ"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عمليّة </a:t>
            </a:r>
            <a:r>
              <a:rPr lang="ar-IQ" dirty="0" smtClean="0"/>
              <a:t>التّنفّس</a:t>
            </a:r>
            <a:endParaRPr lang="ar-IQ" dirty="0"/>
          </a:p>
        </p:txBody>
      </p:sp>
      <p:sp>
        <p:nvSpPr>
          <p:cNvPr id="3" name="عنصر نائب للمحتوى 2"/>
          <p:cNvSpPr>
            <a:spLocks noGrp="1"/>
          </p:cNvSpPr>
          <p:nvPr>
            <p:ph idx="1"/>
          </p:nvPr>
        </p:nvSpPr>
        <p:spPr/>
        <p:txBody>
          <a:bodyPr>
            <a:normAutofit/>
          </a:bodyPr>
          <a:lstStyle/>
          <a:p>
            <a:pPr algn="just">
              <a:buNone/>
            </a:pPr>
            <a:r>
              <a:rPr lang="ar-IQ" dirty="0"/>
              <a:t>يمكن تعريف عمليّة التّنفّس بأنّها عملية تحدث في جسم الإنسان، يتم فيها استنشاق الهواء إلى داخل الرئتين عبر الفم أو الأنف نتيجة تقلص العضلات، ومن ثم يحدث الزفير بسبب استرخاء </a:t>
            </a:r>
            <a:r>
              <a:rPr lang="ar-IQ" dirty="0" smtClean="0"/>
              <a:t>العضلات، وتشمل </a:t>
            </a:r>
            <a:r>
              <a:rPr lang="ar-IQ" dirty="0"/>
              <a:t>هذه العضلات كلاً من: الحجاب الحاجز، عضلات البطن، وعضلات بين الضلوع، وعضلات في الرقبة ومنطقة الترقوة</a:t>
            </a:r>
            <a:r>
              <a:rPr lang="ar-IQ" dirty="0"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الرئتان والأوعية </a:t>
            </a:r>
            <a:r>
              <a:rPr lang="ar-IQ" dirty="0" smtClean="0"/>
              <a:t>الدموية</a:t>
            </a:r>
            <a:endParaRPr lang="ar-IQ" dirty="0"/>
          </a:p>
        </p:txBody>
      </p:sp>
      <p:sp>
        <p:nvSpPr>
          <p:cNvPr id="3" name="عنصر نائب للمحتوى 2"/>
          <p:cNvSpPr>
            <a:spLocks noGrp="1"/>
          </p:cNvSpPr>
          <p:nvPr>
            <p:ph idx="1"/>
          </p:nvPr>
        </p:nvSpPr>
        <p:spPr>
          <a:xfrm>
            <a:off x="457200" y="1428736"/>
            <a:ext cx="8229600" cy="4697427"/>
          </a:xfrm>
        </p:spPr>
        <p:txBody>
          <a:bodyPr>
            <a:normAutofit fontScale="77500" lnSpcReduction="20000"/>
          </a:bodyPr>
          <a:lstStyle/>
          <a:p>
            <a:pPr algn="just">
              <a:buNone/>
            </a:pPr>
            <a:r>
              <a:rPr lang="ar-IQ" dirty="0"/>
              <a:t>الرئتان والأوعية الدّمويّة هما </a:t>
            </a:r>
            <a:r>
              <a:rPr lang="ar-IQ" dirty="0" err="1"/>
              <a:t>المسؤولان</a:t>
            </a:r>
            <a:r>
              <a:rPr lang="ar-IQ" dirty="0"/>
              <a:t> عن توصيل الأكسجين إلى الجسم وإزالة ثاني أكسيد الكربون منه في عملية تبادل الغازات التي تعد جزءاً من عملية التنفّس، وتقع الرئتان داخل تجويف الصدر، وتعد الرّئة </a:t>
            </a:r>
            <a:r>
              <a:rPr lang="ar-IQ" dirty="0" err="1"/>
              <a:t>اليسرى</a:t>
            </a:r>
            <a:r>
              <a:rPr lang="ar-IQ" dirty="0"/>
              <a:t> أصغر قليلاً من الرّئة اليمنى، وتتفرع القصبات الهوائيّة داخل الرئتين إلى الآلاف من الأنابيب الصّغيرة والرّفيعة التي تسمّى </a:t>
            </a:r>
            <a:r>
              <a:rPr lang="ar-IQ" dirty="0" err="1"/>
              <a:t>قصيبات</a:t>
            </a:r>
            <a:r>
              <a:rPr lang="ar-IQ" dirty="0"/>
              <a:t>، التي تنتهي بحزم من حويصلات مستديرة وصغيرة تسمّى الحويصلات الهوائية، والمغطية بشبكة من الأوعية الدّمويّة الصّغيرة والتي تسمى الشّعيرات الدّمويّة، وتتصل هذه الشعيرات بشبكة من الشرايين والأوردة التي ينتقل فيها الدم إلى كافة أنحاء الجسم.[٢] ينقل الشريان الرّئويّ وتفرعاته الدم الغني بثاني أكسيد الكربون إلى الشعيرات الدموية المحيطة بالحويصلات الهوائيّة، وفي داخل الحويصلات الهوائيّة ينتقل ثاني أكسيد الكربون من الدم إلى الهواء، وفي ذات الوقت ينتقل الأكسجين من الهواء إلى الدم داخل الشّعيرات الدّمويّة، ثم ينتقل الدم الغني بالأكسجين إلى القلب عبر الوريد الرئوي وتفرعاته، ثم يضخ القلب الدم الغني بالأكسجين إلى كافة أنحاء الجسم.</a:t>
            </a:r>
            <a:r>
              <a:rPr lang="ar-IQ" dirty="0" smtClean="0"/>
              <a:t/>
            </a:r>
            <a:br>
              <a:rPr lang="ar-IQ"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ضيق </a:t>
            </a:r>
            <a:r>
              <a:rPr lang="ar-IQ" dirty="0" smtClean="0"/>
              <a:t>النَفس</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buNone/>
            </a:pPr>
            <a:r>
              <a:rPr lang="ar-IQ" dirty="0"/>
              <a:t>عد ضيق النَفَس من المشاكل التي تؤثّر في عملية التّنفّس، ويحدث ضيق النَفس عند عدم قدرة الشخص على أخذ كفايته من الأكسجين، وغالباً ينتج ضيق التنفس بسبب أمور بسيطة مثل: انسداد الأنف، أو ممارسة التمارين الرياضية، ويمكن لمشكلة ضيق التنفس أن تشكل دليلاً على وجود أمراض خطيرة، ومن الحالات التي قد تسبّب ضيق النّفس ما </a:t>
            </a:r>
            <a:r>
              <a:rPr lang="ar-IQ" dirty="0" smtClean="0"/>
              <a:t>يلي الحساسية</a:t>
            </a:r>
            <a:r>
              <a:rPr lang="ar-IQ" dirty="0"/>
              <a:t>. القلق ونوبات الذعر. أمراض الرئة مثل الربو، أو انتفاخ الرئة، أو الالتهاب الرئوي. مشاكل في القصبة الهوائية، والتي تشكل جزءاً من نظام مجرى الهواء في الجسم. أمراض القلب والتي تجعل صاحبها غير قادر على التنفس؛ لأنّ القلب لا يضخ الدم بما يكفي لتزويد الجسم بالأكسجين</a:t>
            </a:r>
            <a:r>
              <a:rPr lang="ar-IQ" dirty="0" smtClean="0"/>
              <a:t>.</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343</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عملية التنفس   أ.د ياسين حبيب عزال</vt:lpstr>
      <vt:lpstr>عمليّة التّنفّس</vt:lpstr>
      <vt:lpstr>الرئتان والأوعية الدموية</vt:lpstr>
      <vt:lpstr>ضيق النَفس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عملية التنفس   أ.د فلاح مهدي عبود</dc:title>
  <dc:creator>د. فلاح</dc:creator>
  <cp:lastModifiedBy>mustafa</cp:lastModifiedBy>
  <cp:revision>2</cp:revision>
  <dcterms:created xsi:type="dcterms:W3CDTF">2018-12-11T17:14:24Z</dcterms:created>
  <dcterms:modified xsi:type="dcterms:W3CDTF">2011-12-29T23:57:23Z</dcterms:modified>
</cp:coreProperties>
</file>